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5E3934C-DC88-4EB8-8524-37F9DDDCE27B}"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0B1411-925B-4B50-836F-E6F99FC02BC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961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E3934C-DC88-4EB8-8524-37F9DDDCE27B}"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280022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E3934C-DC88-4EB8-8524-37F9DDDCE27B}"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267312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E3934C-DC88-4EB8-8524-37F9DDDCE27B}"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1972892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5E3934C-DC88-4EB8-8524-37F9DDDCE27B}"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0B1411-925B-4B50-836F-E6F99FC02BC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766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5E3934C-DC88-4EB8-8524-37F9DDDCE27B}"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294367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5E3934C-DC88-4EB8-8524-37F9DDDCE27B}"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27565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5E3934C-DC88-4EB8-8524-37F9DDDCE27B}"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793964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5E3934C-DC88-4EB8-8524-37F9DDDCE27B}" type="datetimeFigureOut">
              <a:rPr lang="ru-RU" smtClean="0"/>
              <a:t>25.01.2021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2244897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5E3934C-DC88-4EB8-8524-37F9DDDCE27B}" type="datetimeFigureOut">
              <a:rPr lang="ru-RU" smtClean="0"/>
              <a:t>25.01.2021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0B1411-925B-4B50-836F-E6F99FC02BC5}" type="slidenum">
              <a:rPr lang="ru-RU" smtClean="0"/>
              <a:t>‹#›</a:t>
            </a:fld>
            <a:endParaRPr lang="ru-RU"/>
          </a:p>
        </p:txBody>
      </p:sp>
    </p:spTree>
    <p:extLst>
      <p:ext uri="{BB962C8B-B14F-4D97-AF65-F5344CB8AC3E}">
        <p14:creationId xmlns:p14="http://schemas.microsoft.com/office/powerpoint/2010/main" val="400163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5E3934C-DC88-4EB8-8524-37F9DDDCE27B}"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50B1411-925B-4B50-836F-E6F99FC02BC5}" type="slidenum">
              <a:rPr lang="ru-RU" smtClean="0"/>
              <a:t>‹#›</a:t>
            </a:fld>
            <a:endParaRPr lang="ru-RU"/>
          </a:p>
        </p:txBody>
      </p:sp>
    </p:spTree>
    <p:extLst>
      <p:ext uri="{BB962C8B-B14F-4D97-AF65-F5344CB8AC3E}">
        <p14:creationId xmlns:p14="http://schemas.microsoft.com/office/powerpoint/2010/main" val="488379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5E3934C-DC88-4EB8-8524-37F9DDDCE27B}" type="datetimeFigureOut">
              <a:rPr lang="ru-RU" smtClean="0"/>
              <a:t>25.01.2021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0B1411-925B-4B50-836F-E6F99FC02BC5}"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564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3035126"/>
          </a:xfrm>
        </p:spPr>
        <p:txBody>
          <a:bodyPr>
            <a:normAutofit/>
          </a:bodyPr>
          <a:lstStyle/>
          <a:p>
            <a:pPr algn="ctr"/>
            <a:r>
              <a:rPr lang="ru-RU" sz="3600" b="1" dirty="0">
                <a:latin typeface="Times New Roman" panose="02020603050405020304" pitchFamily="18" charset="0"/>
                <a:cs typeface="Times New Roman" panose="02020603050405020304" pitchFamily="18" charset="0"/>
              </a:rPr>
              <a:t>ПСИХОДИАГНОСТИКА И ПСИХОКОРРЕКЦИОННЫЕ ТЕХНОЛОГИИ ДЛЯ</a:t>
            </a:r>
            <a:br>
              <a:rPr lang="ru-RU" sz="3600" b="1" dirty="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ДЕТЕЙ С ЦЕРЕБРАЛЬНЫМ ПАРАЛИЧОМ</a:t>
            </a:r>
          </a:p>
        </p:txBody>
      </p:sp>
      <p:sp>
        <p:nvSpPr>
          <p:cNvPr id="3" name="Подзаголовок 2"/>
          <p:cNvSpPr>
            <a:spLocks noGrp="1"/>
          </p:cNvSpPr>
          <p:nvPr>
            <p:ph type="subTitle" idx="1"/>
          </p:nvPr>
        </p:nvSpPr>
        <p:spPr/>
        <p:txBody>
          <a:bodyPr>
            <a:normAutofit/>
          </a:bodyPr>
          <a:lstStyle/>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8</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404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 детей с ДЦП с умственной отсталостью особые трудности вызывают задания серий А и Б. Это проявляется в отсутствии предварительной ориентировки в задании, в хаотичных манипуляциях, в стереотипных действиях со строительным материалом.</a:t>
            </a:r>
          </a:p>
          <a:p>
            <a:pPr algn="just"/>
            <a:r>
              <a:rPr lang="ru-RU" dirty="0" smtClean="0">
                <a:latin typeface="Times New Roman" panose="02020603050405020304" pitchFamily="18" charset="0"/>
                <a:cs typeface="Times New Roman" panose="02020603050405020304" pitchFamily="18" charset="0"/>
              </a:rPr>
              <a:t>Исследование особенностей рисования</a:t>
            </a:r>
          </a:p>
          <a:p>
            <a:pPr algn="just"/>
            <a:r>
              <a:rPr lang="ru-RU" dirty="0" smtClean="0">
                <a:latin typeface="Times New Roman" panose="02020603050405020304" pitchFamily="18" charset="0"/>
                <a:cs typeface="Times New Roman" panose="02020603050405020304" pitchFamily="18" charset="0"/>
              </a:rPr>
              <a:t>Рисование детей рекомендуется оценивать по степени развития у ребенка графических умений и особенностей качества изображения фигур.</a:t>
            </a:r>
          </a:p>
          <a:p>
            <a:pPr algn="just"/>
            <a:r>
              <a:rPr lang="ru-RU" dirty="0" smtClean="0">
                <a:latin typeface="Times New Roman" panose="02020603050405020304" pitchFamily="18" charset="0"/>
                <a:cs typeface="Times New Roman" panose="02020603050405020304" pitchFamily="18" charset="0"/>
              </a:rPr>
              <a:t>А. Графические умения.</a:t>
            </a:r>
          </a:p>
          <a:p>
            <a:pPr algn="just"/>
            <a:r>
              <a:rPr lang="ru-RU" dirty="0" smtClean="0">
                <a:latin typeface="Times New Roman" panose="02020603050405020304" pitchFamily="18" charset="0"/>
                <a:cs typeface="Times New Roman" panose="02020603050405020304" pitchFamily="18" charset="0"/>
              </a:rPr>
              <a:t>О – Ребенок не умеет правильно держать карандаш, наносит на бумагу неопределенные линии.</a:t>
            </a:r>
          </a:p>
          <a:p>
            <a:pPr algn="just"/>
            <a:r>
              <a:rPr lang="ru-RU" dirty="0" smtClean="0">
                <a:latin typeface="Times New Roman" panose="02020603050405020304" pitchFamily="18" charset="0"/>
                <a:cs typeface="Times New Roman" panose="02020603050405020304" pitchFamily="18" charset="0"/>
              </a:rPr>
              <a:t>1 – Умеет правильно держать карандаш и располагать руку при рисовании; проводит вертикальные и горизонтальные линии по опорным точкам.</a:t>
            </a:r>
          </a:p>
          <a:p>
            <a:pPr algn="just"/>
            <a:r>
              <a:rPr lang="ru-RU" dirty="0" smtClean="0">
                <a:latin typeface="Times New Roman" panose="02020603050405020304" pitchFamily="18" charset="0"/>
                <a:cs typeface="Times New Roman" panose="02020603050405020304" pitchFamily="18" charset="0"/>
              </a:rPr>
              <a:t>2 – Умеет регулировать движения в соответствии с задачей изображения: а) правильно регулирует силу нажима; б) амплитуду, в) изменяет темп рисовального движения.</a:t>
            </a:r>
          </a:p>
          <a:p>
            <a:pPr algn="just"/>
            <a:r>
              <a:rPr lang="ru-RU" dirty="0" smtClean="0">
                <a:latin typeface="Times New Roman" panose="02020603050405020304" pitchFamily="18" charset="0"/>
                <a:cs typeface="Times New Roman" panose="02020603050405020304" pitchFamily="18" charset="0"/>
              </a:rPr>
              <a:t>3 – Умеет изменять направление графических движений: проводит линии, образующие угол, не отрывая карандаша от бумаги, совершает дугообразные движения.</a:t>
            </a:r>
          </a:p>
          <a:p>
            <a:pPr algn="just"/>
            <a:r>
              <a:rPr lang="ru-RU" dirty="0" smtClean="0">
                <a:latin typeface="Times New Roman" panose="02020603050405020304" pitchFamily="18" charset="0"/>
                <a:cs typeface="Times New Roman" panose="02020603050405020304" pitchFamily="18" charset="0"/>
              </a:rPr>
              <a:t>4 – Графические движения соразмеряет с заданной длиной или высотой отрезка, рисует короткую или длинную линию по словесной инструкции по образцу.</a:t>
            </a:r>
          </a:p>
          <a:p>
            <a:pPr algn="just"/>
            <a:r>
              <a:rPr lang="ru-RU" dirty="0" smtClean="0">
                <a:latin typeface="Times New Roman" panose="02020603050405020304" pitchFamily="18" charset="0"/>
                <a:cs typeface="Times New Roman" panose="02020603050405020304" pitchFamily="18" charset="0"/>
              </a:rPr>
              <a:t>5 – Движения соразмеряет с высотой и формой заданных изображений предметов, рисует прямоугольники с образца-рисунка, большой и маленький круг и квадрат по словесной инструкции и по образцу.</a:t>
            </a:r>
          </a:p>
          <a:p>
            <a:pPr algn="just"/>
            <a:r>
              <a:rPr lang="ru-RU" dirty="0" smtClean="0">
                <a:latin typeface="Times New Roman" panose="02020603050405020304" pitchFamily="18" charset="0"/>
                <a:cs typeface="Times New Roman" panose="02020603050405020304" pitchFamily="18" charset="0"/>
              </a:rPr>
              <a:t>Б. Качество изображения фигур.</a:t>
            </a:r>
          </a:p>
          <a:p>
            <a:pPr algn="just"/>
            <a:r>
              <a:rPr lang="ru-RU" dirty="0" smtClean="0">
                <a:latin typeface="Times New Roman" panose="02020603050405020304" pitchFamily="18" charset="0"/>
                <a:cs typeface="Times New Roman" panose="02020603050405020304" pitchFamily="18" charset="0"/>
              </a:rPr>
              <a:t>0 – Изображение отсутствует или проводятся линии и точки, не имеющие сходства с объектом.</a:t>
            </a:r>
          </a:p>
          <a:p>
            <a:pPr algn="just"/>
            <a:r>
              <a:rPr lang="ru-RU" dirty="0" smtClean="0">
                <a:latin typeface="Times New Roman" panose="02020603050405020304" pitchFamily="18" charset="0"/>
                <a:cs typeface="Times New Roman" panose="02020603050405020304" pitchFamily="18" charset="0"/>
              </a:rPr>
              <a:t>1 – Изображение напоминает символический рисунок, имеющий отдельные элементы, сходные с объектом.</a:t>
            </a:r>
          </a:p>
          <a:p>
            <a:pPr algn="just"/>
            <a:r>
              <a:rPr lang="ru-RU" dirty="0" smtClean="0">
                <a:latin typeface="Times New Roman" panose="02020603050405020304" pitchFamily="18" charset="0"/>
                <a:cs typeface="Times New Roman" panose="02020603050405020304" pitchFamily="18" charset="0"/>
              </a:rPr>
              <a:t>2 – В рисунке передается строение основной формы образца, но без некоторых существенных элементов.</a:t>
            </a:r>
          </a:p>
          <a:p>
            <a:pPr algn="just"/>
            <a:r>
              <a:rPr lang="ru-RU" dirty="0" smtClean="0">
                <a:latin typeface="Times New Roman" panose="02020603050405020304" pitchFamily="18" charset="0"/>
                <a:cs typeface="Times New Roman" panose="02020603050405020304" pitchFamily="18" charset="0"/>
              </a:rPr>
              <a:t>3 – В рисунке достаточно верно и полно воспроизводится строение основной формы и дополнительных деталей образца, но не учитывается размер фигуры.</a:t>
            </a:r>
          </a:p>
        </p:txBody>
      </p:sp>
    </p:spTree>
    <p:extLst>
      <p:ext uri="{BB962C8B-B14F-4D97-AF65-F5344CB8AC3E}">
        <p14:creationId xmlns:p14="http://schemas.microsoft.com/office/powerpoint/2010/main" val="1907853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4 – Изображение с сохранением размера заданной фигуры.</a:t>
            </a:r>
          </a:p>
          <a:p>
            <a:pPr algn="just"/>
            <a:r>
              <a:rPr lang="ru-RU" dirty="0" smtClean="0">
                <a:latin typeface="Times New Roman" panose="02020603050405020304" pitchFamily="18" charset="0"/>
                <a:cs typeface="Times New Roman" panose="02020603050405020304" pitchFamily="18" charset="0"/>
              </a:rPr>
              <a:t>5 – Изображение с сохранением размера и объема заданной фигуры.</a:t>
            </a:r>
          </a:p>
          <a:p>
            <a:pPr algn="just"/>
            <a:r>
              <a:rPr lang="ru-RU" dirty="0" smtClean="0">
                <a:latin typeface="Times New Roman" panose="02020603050405020304" pitchFamily="18" charset="0"/>
                <a:cs typeface="Times New Roman" panose="02020603050405020304" pitchFamily="18" charset="0"/>
              </a:rPr>
              <a:t>Здоровые дошкольники успешно справляются с первыми тремя заданиями, отображение в рисунках размера фигур еще вызывает у них некоторые затруднения. Рисунки детей с церебральным параличом существенно отличаются от рисунков их здоровых сверстников как по качеству изображений, так и по технике. Даже к концу дошкольного возраста рисунки детей с ДЦП с сохранным интеллектом могут находиться на уровне символического изображения фигуры и ее частей.</a:t>
            </a:r>
          </a:p>
          <a:p>
            <a:pPr algn="just"/>
            <a:r>
              <a:rPr lang="ru-RU" b="1" dirty="0" smtClean="0">
                <a:latin typeface="Times New Roman" panose="02020603050405020304" pitchFamily="18" charset="0"/>
                <a:cs typeface="Times New Roman" panose="02020603050405020304" pitchFamily="18" charset="0"/>
              </a:rPr>
              <a:t>Исследование мыслительных процессов</a:t>
            </a:r>
          </a:p>
          <a:p>
            <a:pPr algn="just"/>
            <a:r>
              <a:rPr lang="ru-RU" dirty="0" smtClean="0">
                <a:latin typeface="Times New Roman" panose="02020603050405020304" pitchFamily="18" charset="0"/>
                <a:cs typeface="Times New Roman" panose="02020603050405020304" pitchFamily="18" charset="0"/>
              </a:rPr>
              <a:t>При исследовании у детей уровня обобщений используется методика на выделение лишнего предмета. При проведении обследования необходимо иметь наборы карточек, на каждой из которых нарисованы четыре предмета. Ребенка просят показать, какой из четырех предметов не подходит к остальным трем. Психолог отмечает, как ребенок принимает задание, на какой признак предмета ориентируется: цвет, форму, величину и т. д., а также как ребенок словесно обозначает три</a:t>
            </a:r>
          </a:p>
          <a:p>
            <a:pPr algn="just"/>
            <a:r>
              <a:rPr lang="ru-RU" dirty="0" smtClean="0">
                <a:latin typeface="Times New Roman" panose="02020603050405020304" pitchFamily="18" charset="0"/>
                <a:cs typeface="Times New Roman" panose="02020603050405020304" pitchFamily="18" charset="0"/>
              </a:rPr>
              <a:t>объединенных в одну группу предмета.</a:t>
            </a:r>
          </a:p>
          <a:p>
            <a:pPr algn="just"/>
            <a:r>
              <a:rPr lang="ru-RU" b="1" dirty="0" smtClean="0">
                <a:latin typeface="Times New Roman" panose="02020603050405020304" pitchFamily="18" charset="0"/>
                <a:cs typeface="Times New Roman" panose="02020603050405020304" pitchFamily="18" charset="0"/>
              </a:rPr>
              <a:t>Шкала оценок</a:t>
            </a:r>
          </a:p>
          <a:p>
            <a:pPr algn="just"/>
            <a:r>
              <a:rPr lang="ru-RU" dirty="0" smtClean="0">
                <a:latin typeface="Times New Roman" panose="02020603050405020304" pitchFamily="18" charset="0"/>
                <a:cs typeface="Times New Roman" panose="02020603050405020304" pitchFamily="18" charset="0"/>
              </a:rPr>
              <a:t>0 – Не понимает инструкции, хаотично выбирает любую картинку.</a:t>
            </a:r>
          </a:p>
          <a:p>
            <a:pPr algn="just"/>
            <a:r>
              <a:rPr lang="ru-RU" dirty="0" smtClean="0">
                <a:latin typeface="Times New Roman" panose="02020603050405020304" pitchFamily="18" charset="0"/>
                <a:cs typeface="Times New Roman" panose="02020603050405020304" pitchFamily="18" charset="0"/>
              </a:rPr>
              <a:t>1 – Ориентируется на несущественный признак предмета. Например, на картинке, где нарисованы яблоко, слива, шар, груша – исключает грушу, так как она не округлой формы.</a:t>
            </a:r>
          </a:p>
          <a:p>
            <a:pPr algn="just"/>
            <a:r>
              <a:rPr lang="ru-RU" dirty="0" smtClean="0">
                <a:latin typeface="Times New Roman" panose="02020603050405020304" pitchFamily="18" charset="0"/>
                <a:cs typeface="Times New Roman" panose="02020603050405020304" pitchFamily="18" charset="0"/>
              </a:rPr>
              <a:t>2 – Ориентируется на существенный признак предмета, но не может дать правильное объяснение.</a:t>
            </a:r>
          </a:p>
          <a:p>
            <a:pPr algn="just"/>
            <a:r>
              <a:rPr lang="ru-RU" dirty="0" smtClean="0">
                <a:latin typeface="Times New Roman" panose="02020603050405020304" pitchFamily="18" charset="0"/>
                <a:cs typeface="Times New Roman" panose="02020603050405020304" pitchFamily="18" charset="0"/>
              </a:rPr>
              <a:t>3 – Ориентируется на существенный признак предмета и правильно объясняет свой выбор.</a:t>
            </a:r>
          </a:p>
          <a:p>
            <a:pPr algn="just"/>
            <a:r>
              <a:rPr lang="ru-RU" i="1" dirty="0" smtClean="0">
                <a:latin typeface="Times New Roman" panose="02020603050405020304" pitchFamily="18" charset="0"/>
                <a:cs typeface="Times New Roman" panose="02020603050405020304" pitchFamily="18" charset="0"/>
              </a:rPr>
              <a:t>Классификация предметных картинок</a:t>
            </a:r>
          </a:p>
          <a:p>
            <a:pPr algn="just"/>
            <a:r>
              <a:rPr lang="ru-RU" dirty="0" smtClean="0">
                <a:latin typeface="Times New Roman" panose="02020603050405020304" pitchFamily="18" charset="0"/>
                <a:cs typeface="Times New Roman" panose="02020603050405020304" pitchFamily="18" charset="0"/>
              </a:rPr>
              <a:t>Метод предметных классификаций позволяет выявить не только особенности обобщения и абстрагирования, но также особенности внимания, памяти, личностных реакций на свои достижения и неудачи.</a:t>
            </a:r>
          </a:p>
          <a:p>
            <a:pPr algn="just"/>
            <a:r>
              <a:rPr lang="ru-RU" dirty="0" smtClean="0">
                <a:latin typeface="Times New Roman" panose="02020603050405020304" pitchFamily="18" charset="0"/>
                <a:cs typeface="Times New Roman" panose="02020603050405020304" pitchFamily="18" charset="0"/>
              </a:rPr>
              <a:t>Перед началом занятия психолог кладет перед ребенком 6–7 предметных картинок и предлагает ему положить вместе те, которые друг к другу подходят. На трех карточках этого набора изображены животные, на двух одежда, а на одной посуда.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7675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ребенок успешно справился с заданием, рекомендуется добавить еще десять-пятнадцать карточек, подходящих к тем же группам.</a:t>
            </a:r>
          </a:p>
          <a:p>
            <a:pPr algn="just"/>
            <a:r>
              <a:rPr lang="ru-RU" dirty="0" smtClean="0">
                <a:latin typeface="Times New Roman" panose="02020603050405020304" pitchFamily="18" charset="0"/>
                <a:cs typeface="Times New Roman" panose="02020603050405020304" pitchFamily="18" charset="0"/>
              </a:rPr>
              <a:t>Психолог фиксирует, как ребенок принимает задание, адекватно ли его выполняет и какова обучаемость ребенка. Это задание рекомендуется давать детям не раньше пятилетнего возраста.</a:t>
            </a:r>
          </a:p>
          <a:p>
            <a:pPr algn="just"/>
            <a:r>
              <a:rPr lang="ru-RU" b="1" dirty="0" smtClean="0">
                <a:latin typeface="Times New Roman" panose="02020603050405020304" pitchFamily="18" charset="0"/>
                <a:cs typeface="Times New Roman" panose="02020603050405020304" pitchFamily="18" charset="0"/>
              </a:rPr>
              <a:t>Шкала оценок</a:t>
            </a:r>
          </a:p>
          <a:p>
            <a:pPr algn="just"/>
            <a:r>
              <a:rPr lang="ru-RU" dirty="0" smtClean="0">
                <a:latin typeface="Times New Roman" panose="02020603050405020304" pitchFamily="18" charset="0"/>
                <a:cs typeface="Times New Roman" panose="02020603050405020304" pitchFamily="18" charset="0"/>
              </a:rPr>
              <a:t>0 – Хаотично манипулирует с предметными картинками, не понимает инструкции.</a:t>
            </a:r>
          </a:p>
          <a:p>
            <a:pPr algn="just"/>
            <a:r>
              <a:rPr lang="ru-RU" dirty="0" smtClean="0">
                <a:latin typeface="Times New Roman" panose="02020603050405020304" pitchFamily="18" charset="0"/>
                <a:cs typeface="Times New Roman" panose="02020603050405020304" pitchFamily="18" charset="0"/>
              </a:rPr>
              <a:t>1 – Принимает инструкцию, самостоятельно раскладывает картинки в две группы, например, животных или транспорт.</a:t>
            </a:r>
          </a:p>
          <a:p>
            <a:pPr algn="just"/>
            <a:r>
              <a:rPr lang="ru-RU" dirty="0" smtClean="0">
                <a:latin typeface="Times New Roman" panose="02020603050405020304" pitchFamily="18" charset="0"/>
                <a:cs typeface="Times New Roman" panose="02020603050405020304" pitchFamily="18" charset="0"/>
              </a:rPr>
              <a:t>2 – Самостоятельно раскладывает картинки на четыре группы: животные, машины, инструменты, овощи, но затрудняется в назывании некоторых групп.</a:t>
            </a:r>
          </a:p>
          <a:p>
            <a:pPr algn="just"/>
            <a:r>
              <a:rPr lang="ru-RU" dirty="0" smtClean="0">
                <a:latin typeface="Times New Roman" panose="02020603050405020304" pitchFamily="18" charset="0"/>
                <a:cs typeface="Times New Roman" panose="02020603050405020304" pitchFamily="18" charset="0"/>
              </a:rPr>
              <a:t>3 – Самостоятельно раскладывает картинки на пять групп и правильно называет каждую из них.</a:t>
            </a:r>
          </a:p>
          <a:p>
            <a:pPr algn="just"/>
            <a:r>
              <a:rPr lang="ru-RU" dirty="0" smtClean="0">
                <a:latin typeface="Times New Roman" panose="02020603050405020304" pitchFamily="18" charset="0"/>
                <a:cs typeface="Times New Roman" panose="02020603050405020304" pitchFamily="18" charset="0"/>
              </a:rPr>
              <a:t>В начале занятия дети могут классифицировать картинки неадекватно, но после двух-трех дополнительных инструкций должны провести обобщение по существенному признаку.</a:t>
            </a:r>
          </a:p>
          <a:p>
            <a:pPr algn="just"/>
            <a:r>
              <a:rPr lang="ru-RU" b="1" dirty="0" smtClean="0">
                <a:latin typeface="Times New Roman" panose="02020603050405020304" pitchFamily="18" charset="0"/>
                <a:cs typeface="Times New Roman" panose="02020603050405020304" pitchFamily="18" charset="0"/>
              </a:rPr>
              <a:t>Обследование счетных навыков</a:t>
            </a:r>
          </a:p>
          <a:p>
            <a:pPr algn="just"/>
            <a:r>
              <a:rPr lang="ru-RU" dirty="0" smtClean="0">
                <a:latin typeface="Times New Roman" panose="02020603050405020304" pitchFamily="18" charset="0"/>
                <a:cs typeface="Times New Roman" panose="02020603050405020304" pitchFamily="18" charset="0"/>
              </a:rPr>
              <a:t>Особое место в структуре задержки умственного развития у детей с ДЦП занимает нарушение функций счета. Понятие числа имеет сложную психологическую структуру, что в значительной степени связано с пространственным восприятием множества объектов, с речевым развитием, и требует высших форм анализа и синтеза.</a:t>
            </a:r>
          </a:p>
          <a:p>
            <a:pPr algn="just"/>
            <a:r>
              <a:rPr lang="ru-RU" b="1" dirty="0" smtClean="0">
                <a:latin typeface="Times New Roman" panose="02020603050405020304" pitchFamily="18" charset="0"/>
                <a:cs typeface="Times New Roman" panose="02020603050405020304" pitchFamily="18" charset="0"/>
              </a:rPr>
              <a:t>Исследование количественных представлений необходимо проводить поэтапно</a:t>
            </a:r>
            <a:r>
              <a:rPr lang="ru-RU" dirty="0" smtClean="0">
                <a:latin typeface="Times New Roman" panose="02020603050405020304" pitchFamily="18" charset="0"/>
                <a:cs typeface="Times New Roman" panose="02020603050405020304" pitchFamily="18" charset="0"/>
              </a:rPr>
              <a:t>. Сначала исследуется способность ребенка дифференцировать «много-мало», «один-много», «больше-меньше», одинаковое количество.</a:t>
            </a:r>
          </a:p>
          <a:p>
            <a:pPr algn="just"/>
            <a:r>
              <a:rPr lang="ru-RU" dirty="0" smtClean="0">
                <a:latin typeface="Times New Roman" panose="02020603050405020304" pitchFamily="18" charset="0"/>
                <a:cs typeface="Times New Roman" panose="02020603050405020304" pitchFamily="18" charset="0"/>
              </a:rPr>
              <a:t>Важно исследовать способность ребенка абстрагироваться от формы и величины предметов и ориентироваться только на количество. Для этого необходимо приготовить счетный материал из предметов разной величины и формы и на этом материале изучить, как дети соотносят количества разных предметов. Можно, например, предложить детям два стержня, на одном из них нанизаны кольца, а на другом – шары. Несмотря на одинаковое количество деталей на обоих стержнях, пирамидка с шарами будет выглядеть выше, чем с кольцами. Спросить: «чего больше – колец или шаров?».</a:t>
            </a:r>
          </a:p>
        </p:txBody>
      </p:sp>
    </p:spTree>
    <p:extLst>
      <p:ext uri="{BB962C8B-B14F-4D97-AF65-F5344CB8AC3E}">
        <p14:creationId xmlns:p14="http://schemas.microsoft.com/office/powerpoint/2010/main" val="3701793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Кроме описанных выше диагностических приемов рекомендуется широкое использование психодиагностических методов, разработанных для обследования детей с аномалиями в развитии (С. Я. Рубинштейн, В. И. </a:t>
            </a:r>
            <a:r>
              <a:rPr lang="ru-RU" dirty="0" err="1" smtClean="0">
                <a:latin typeface="Times New Roman" panose="02020603050405020304" pitchFamily="18" charset="0"/>
                <a:cs typeface="Times New Roman" panose="02020603050405020304" pitchFamily="18" charset="0"/>
              </a:rPr>
              <a:t>Лубовской</a:t>
            </a:r>
            <a:r>
              <a:rPr lang="ru-RU" dirty="0" smtClean="0">
                <a:latin typeface="Times New Roman" panose="02020603050405020304" pitchFamily="18" charset="0"/>
                <a:cs typeface="Times New Roman" panose="02020603050405020304" pitchFamily="18" charset="0"/>
              </a:rPr>
              <a:t> и др.).</a:t>
            </a:r>
          </a:p>
          <a:p>
            <a:pPr algn="just"/>
            <a:r>
              <a:rPr lang="ru-RU" dirty="0" smtClean="0">
                <a:latin typeface="Times New Roman" panose="02020603050405020304" pitchFamily="18" charset="0"/>
                <a:cs typeface="Times New Roman" panose="02020603050405020304" pitchFamily="18" charset="0"/>
              </a:rPr>
              <a:t>При обследовании детей школьного возраста рекомендуется использование и психометрических методов, например методика </a:t>
            </a:r>
            <a:r>
              <a:rPr lang="ru-RU" dirty="0" err="1" smtClean="0">
                <a:latin typeface="Times New Roman" panose="02020603050405020304" pitchFamily="18" charset="0"/>
                <a:cs typeface="Times New Roman" panose="02020603050405020304" pitchFamily="18" charset="0"/>
              </a:rPr>
              <a:t>Равена</a:t>
            </a:r>
            <a:r>
              <a:rPr lang="ru-RU" dirty="0" smtClean="0">
                <a:latin typeface="Times New Roman" panose="02020603050405020304" pitchFamily="18" charset="0"/>
                <a:cs typeface="Times New Roman" panose="02020603050405020304" pitchFamily="18" charset="0"/>
              </a:rPr>
              <a:t> и Векслера. Опыт нашей работы показывает целесообразность использования этих методов для детей с преимущественным поражением нижних конечностей с относительно сохранным развитием речи, как лексической, так и фонематической ее сторон.</a:t>
            </a:r>
          </a:p>
          <a:p>
            <a:pPr algn="just"/>
            <a:r>
              <a:rPr lang="ru-RU" dirty="0" smtClean="0">
                <a:latin typeface="Times New Roman" panose="02020603050405020304" pitchFamily="18" charset="0"/>
                <a:cs typeface="Times New Roman" panose="02020603050405020304" pitchFamily="18" charset="0"/>
              </a:rPr>
              <a:t>В процессе психологической диагностики детей и подростков с ДЦП необходимо соблюдать ряд основных принципов:</a:t>
            </a:r>
          </a:p>
          <a:p>
            <a:pPr algn="just"/>
            <a:r>
              <a:rPr lang="ru-RU" dirty="0" smtClean="0">
                <a:latin typeface="Times New Roman" panose="02020603050405020304" pitchFamily="18" charset="0"/>
                <a:cs typeface="Times New Roman" panose="02020603050405020304" pitchFamily="18" charset="0"/>
              </a:rPr>
              <a:t>1. </a:t>
            </a:r>
            <a:r>
              <a:rPr lang="ru-RU" dirty="0" err="1" smtClean="0">
                <a:latin typeface="Times New Roman" panose="02020603050405020304" pitchFamily="18" charset="0"/>
                <a:cs typeface="Times New Roman" panose="02020603050405020304" pitchFamily="18" charset="0"/>
              </a:rPr>
              <a:t>Деятельностный</a:t>
            </a:r>
            <a:r>
              <a:rPr lang="ru-RU" dirty="0" smtClean="0">
                <a:latin typeface="Times New Roman" panose="02020603050405020304" pitchFamily="18" charset="0"/>
                <a:cs typeface="Times New Roman" panose="02020603050405020304" pitchFamily="18" charset="0"/>
              </a:rPr>
              <a:t> принцип, направленный на проведение психологического обследования в контексте деятельности доступной ребенку с ДЦП: предметно-практической, игровой, учебной деятельности.</a:t>
            </a:r>
          </a:p>
          <a:p>
            <a:pPr algn="just"/>
            <a:r>
              <a:rPr lang="ru-RU" dirty="0" smtClean="0">
                <a:latin typeface="Times New Roman" panose="02020603050405020304" pitchFamily="18" charset="0"/>
                <a:cs typeface="Times New Roman" panose="02020603050405020304" pitchFamily="18" charset="0"/>
              </a:rPr>
              <a:t>2. Принцип качественного анализа полученных данных психологического обследования. Это принцип, построенный на концепции Л. С. Выготского об опережающей роли обучения в процессе развития ребенка, является чрезвычайно важным при психологической диагностике аномального развития. Для психолога важен не только конечный результат выполнения тестового задания, а также способ работы ребенка, его умение переносить усвоенные навыки на новое задание, отношение ребенка к заданию, собственная оценка результатов.</a:t>
            </a:r>
          </a:p>
          <a:p>
            <a:pPr algn="just"/>
            <a:r>
              <a:rPr lang="ru-RU" dirty="0" smtClean="0">
                <a:latin typeface="Times New Roman" panose="02020603050405020304" pitchFamily="18" charset="0"/>
                <a:cs typeface="Times New Roman" panose="02020603050405020304" pitchFamily="18" charset="0"/>
              </a:rPr>
              <a:t>3. Принцип личностного подхода. В процессе психологической диагностики психолог анализирует не отдельный симптом, а личность ребенка в целом</a:t>
            </a:r>
          </a:p>
          <a:p>
            <a:pPr algn="just"/>
            <a:r>
              <a:rPr lang="ru-RU" dirty="0" smtClean="0">
                <a:latin typeface="Times New Roman" panose="02020603050405020304" pitchFamily="18" charset="0"/>
                <a:cs typeface="Times New Roman" panose="02020603050405020304" pitchFamily="18" charset="0"/>
              </a:rPr>
              <a:t>4. Принцип сравнительного подхода. При изучении аномального развития психолог должен правильно ориентироваться в особенностях психического развития здорового ребенка.</a:t>
            </a:r>
          </a:p>
          <a:p>
            <a:pPr algn="just"/>
            <a:r>
              <a:rPr lang="ru-RU" dirty="0" smtClean="0">
                <a:latin typeface="Times New Roman" panose="02020603050405020304" pitchFamily="18" charset="0"/>
                <a:cs typeface="Times New Roman" panose="02020603050405020304" pitchFamily="18" charset="0"/>
              </a:rPr>
              <a:t>5. Принцип комплексного подхода к диагностике психического развития аномального ребенка. Он включает в себя учет множества факторов, лежащих в основе аномального развития ребенка с ДЦП: клинических, педагогических, психологических, социально-психологических.</a:t>
            </a:r>
          </a:p>
          <a:p>
            <a:pPr algn="just"/>
            <a:r>
              <a:rPr lang="ru-RU" dirty="0" smtClean="0">
                <a:latin typeface="Times New Roman" panose="02020603050405020304" pitchFamily="18" charset="0"/>
                <a:cs typeface="Times New Roman" panose="02020603050405020304" pitchFamily="18" charset="0"/>
              </a:rPr>
              <a:t>После окончания диагностических занятий рекомендуется переходить к комплексу коррекционных занятий. Психологическая коррекция является одним из важных звеньев в системе психологической помощи детям с ДЦП различной степени тяжести интеллектуального и физического дефекта.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315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Клинико-психологическое обследование детей </a:t>
            </a:r>
            <a:r>
              <a:rPr lang="ru-RU" b="1" dirty="0" err="1" smtClean="0">
                <a:latin typeface="Times New Roman" panose="02020603050405020304" pitchFamily="18" charset="0"/>
                <a:cs typeface="Times New Roman" panose="02020603050405020304" pitchFamily="18" charset="0"/>
              </a:rPr>
              <a:t>преддошкольного</a:t>
            </a:r>
            <a:r>
              <a:rPr lang="ru-RU" b="1" dirty="0" smtClean="0">
                <a:latin typeface="Times New Roman" panose="02020603050405020304" pitchFamily="18" charset="0"/>
                <a:cs typeface="Times New Roman" panose="02020603050405020304" pitchFamily="18" charset="0"/>
              </a:rPr>
              <a:t> возраста с церебральным параличом</a:t>
            </a:r>
          </a:p>
          <a:p>
            <a:pPr algn="just"/>
            <a:r>
              <a:rPr lang="ru-RU" dirty="0" smtClean="0">
                <a:latin typeface="Times New Roman" panose="02020603050405020304" pitchFamily="18" charset="0"/>
                <a:cs typeface="Times New Roman" panose="02020603050405020304" pitchFamily="18" charset="0"/>
              </a:rPr>
              <a:t>У многих детей, страдающих церебральным параличом, отмечаются сенсорные нарушения, которые проявляются в недостаточности зрительного и слухового восприятия, в недостаточности перцептивных действий.</a:t>
            </a:r>
          </a:p>
          <a:p>
            <a:pPr algn="just"/>
            <a:r>
              <a:rPr lang="ru-RU" dirty="0" smtClean="0">
                <a:latin typeface="Times New Roman" panose="02020603050405020304" pitchFamily="18" charset="0"/>
                <a:cs typeface="Times New Roman" panose="02020603050405020304" pitchFamily="18" charset="0"/>
              </a:rPr>
              <a:t>В отечественной психологии под перцептивными действиями понимают восприятие, направленное на создание образа предмета. Основное свойство перцептивного образа – его предметность, формируется при соотнесении субъектом получаемой сенсорной информации с действительными качествами воспринимаемого объекта, для обнаружения которых недостаточно одного созерцания, а требуется практическое взаимодействие с объектом (Ж. Пиаже, А. В. Запорожец). Перцептивное действие осуществляется при помощи сенсорно-двигательной интеграции. Примером перцептивного действия может быть рассмотрение ребенком нового предмета, для чего необходимо, прежде всего, выделение его из окружающего фона. При нарушении перцептивных действий у детей с ДЦП наблюдается неспособность к интеграции частей воспринимаемого предмета в целостный образ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И. И., 1978). Ребенок может выделить какую-то отдельную часть предмета, но соотнести его, с другими частями и воспринять целостность этого предмета ребенок с ДЦП</a:t>
            </a:r>
          </a:p>
          <a:p>
            <a:pPr algn="just"/>
            <a:r>
              <a:rPr lang="ru-RU" dirty="0" smtClean="0">
                <a:latin typeface="Times New Roman" panose="02020603050405020304" pitchFamily="18" charset="0"/>
                <a:cs typeface="Times New Roman" panose="02020603050405020304" pitchFamily="18" charset="0"/>
              </a:rPr>
              <a:t>нередко затрудняется. Особенно наглядно недоразвитие перцептивных действий проявляется в процессе конструирования и рисования. У детей с ДЦП могут существенно страдать все этапы развития зрительных функций.</a:t>
            </a:r>
          </a:p>
          <a:p>
            <a:pPr algn="just"/>
            <a:r>
              <a:rPr lang="ru-RU" dirty="0" smtClean="0">
                <a:latin typeface="Times New Roman" panose="02020603050405020304" pitchFamily="18" charset="0"/>
                <a:cs typeface="Times New Roman" panose="02020603050405020304" pitchFamily="18" charset="0"/>
              </a:rPr>
              <a:t>У многих детей с церебральным параличом отсутствует активность при зрительном восприятии предметов. Ребенок не ищет глазами спрятанный или упавший предмет. Чтобы вызвать у ребенка прослеживание предмета, необходимо, чтобы предмет попал в поле зрение ребенка. Такая функция прослеживания при нормальном развитии характерна для детей первых 4-х месяцев жизни. Кроме того, у детей с ДЦП наблюдается недостаточность зрительно-моторной координации (ребенок не тянется к видимой игрушке и не захватывает ее, т. е. зрение активно не направляет движение его руки к определенной цели). С другой стороны, захватив игрушку, ребенок не пытается ее рассмотреть, т. е. отмечается отсутствие единого поля зрения и поля действия.</a:t>
            </a:r>
          </a:p>
          <a:p>
            <a:pPr algn="just"/>
            <a:r>
              <a:rPr lang="ru-RU" dirty="0" smtClean="0">
                <a:latin typeface="Times New Roman" panose="02020603050405020304" pitchFamily="18" charset="0"/>
                <a:cs typeface="Times New Roman" panose="02020603050405020304" pitchFamily="18" charset="0"/>
              </a:rPr>
              <a:t>Для исследования зрительного восприятия у ребенка с церебральным параличом ему показывается яркая блестящая игрушка, которая помещается в поле его зрения, и отмечается возможность и длительность фиксации взора на ней, возможность прослеживания ее во всех направлениях.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6740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 отмечает, тянется ли ребенок к видимой игрушке. При недостаточности указанных функций необходимо определить причину этих нарушений: отсутствие интереса, преобладание реакций страха, грубое нарушение глазодвигательной иннервации, тяжелая двигательная патология.</a:t>
            </a:r>
          </a:p>
          <a:p>
            <a:pPr algn="just"/>
            <a:r>
              <a:rPr lang="ru-RU" dirty="0" smtClean="0">
                <a:latin typeface="Times New Roman" panose="02020603050405020304" pitchFamily="18" charset="0"/>
                <a:cs typeface="Times New Roman" panose="02020603050405020304" pitchFamily="18" charset="0"/>
              </a:rPr>
              <a:t>Наряду с указанными наиболее простыми зрительными функциями исследуют возможность узнавания знакомых игрушек, картинок (1–2 года), возможность сличения цветов (2–3 года). Исследование возможности сличения цветов проводится в виде обучающего эксперимента. Проводится занятие по подбору шариков по цвету.</a:t>
            </a:r>
          </a:p>
          <a:p>
            <a:pPr algn="just"/>
            <a:r>
              <a:rPr lang="ru-RU" dirty="0" smtClean="0">
                <a:latin typeface="Times New Roman" panose="02020603050405020304" pitchFamily="18" charset="0"/>
                <a:cs typeface="Times New Roman" panose="02020603050405020304" pitchFamily="18" charset="0"/>
              </a:rPr>
              <a:t>Проведение занятия: 6–8 шариков одинакового размера, окрашенных в два цвета, складываются в общую коробку. На стол помещаются две пластмассовые тарелочки таких же цветов, как шарики.</a:t>
            </a:r>
          </a:p>
          <a:p>
            <a:pPr algn="just"/>
            <a:r>
              <a:rPr lang="ru-RU" dirty="0" smtClean="0">
                <a:latin typeface="Times New Roman" panose="02020603050405020304" pitchFamily="18" charset="0"/>
                <a:cs typeface="Times New Roman" panose="02020603050405020304" pitchFamily="18" charset="0"/>
              </a:rPr>
              <a:t>Педагог на глазах у ребенка берет красный шарик, кладет его в красную тарелку, затем дает синий шарик ребенку и просит положить его в соответствующую по цвету тарелку. Ребенок с тяжелым двигательным поражением взглядом указывает тарелку, куда надо положить шарик соответствующего цвета. Постепенно задание усложняется:</a:t>
            </a:r>
          </a:p>
          <a:p>
            <a:pPr algn="just"/>
            <a:r>
              <a:rPr lang="ru-RU" dirty="0" smtClean="0">
                <a:latin typeface="Times New Roman" panose="02020603050405020304" pitchFamily="18" charset="0"/>
                <a:cs typeface="Times New Roman" panose="02020603050405020304" pitchFamily="18" charset="0"/>
              </a:rPr>
              <a:t>увеличивается количество предъявляемых ребенку цветов. При оценке результатов учитывается объем оказанной ребенку помощи.</a:t>
            </a:r>
          </a:p>
          <a:p>
            <a:pPr algn="just"/>
            <a:r>
              <a:rPr lang="ru-RU" dirty="0" smtClean="0">
                <a:latin typeface="Times New Roman" panose="02020603050405020304" pitchFamily="18" charset="0"/>
                <a:cs typeface="Times New Roman" panose="02020603050405020304" pitchFamily="18" charset="0"/>
              </a:rPr>
              <a:t>У детей, начиная с 3–4 летнего возраста, исследуют особенности восприятия объемного предмета и его соотнесения с плоским изображением. Для этого используют яркие игрушки и такие же картинки: ложка, ботинки, мячик, собака, яблоко. Ребенок рассматривает игрушки и при предъявлении картинки показывает или подает соответствующую игрушку. При усложнении задания ребенку можно предложить сличение геометрических форм. Наряду с нарушениями зрительного восприятия у детей с церебральными параличами может отмечаться недостаточность слухового восприятия. Слуховое восприятие у детей с ДЦП подробно обследуется особенно в тех случаях, когда ребенок не понимает или ограниченно понимает обращенную речь. Исследуется состояние ориентировочного слухового рефлекса, проверяется возможность локализации звука в пространстве. Для этого ребенку предлагается указать жестом или взглядом спрятанный звучащий предмет. Если есть подозрение на нарушение слуха у ребенка, необходимо обследование у </a:t>
            </a:r>
            <a:r>
              <a:rPr lang="ru-RU" dirty="0" err="1" smtClean="0">
                <a:latin typeface="Times New Roman" panose="02020603050405020304" pitchFamily="18" charset="0"/>
                <a:cs typeface="Times New Roman" panose="02020603050405020304" pitchFamily="18" charset="0"/>
              </a:rPr>
              <a:t>сурдолога</a:t>
            </a:r>
            <a:r>
              <a:rPr lang="ru-RU" dirty="0" smtClean="0">
                <a:latin typeface="Times New Roman" panose="02020603050405020304" pitchFamily="18" charset="0"/>
                <a:cs typeface="Times New Roman" panose="02020603050405020304" pitchFamily="18" charset="0"/>
              </a:rPr>
              <a:t>. У некоторых детей с ДЦП отмечается повышенная чувствительность к слуховым раздражителям. Эти дети вздрагивают при любом неожиданном звуке. У многих детей это является выражением врожденного безусловного рефлекса Моро, который при нормальном развитии является физиологическим до 6 месяцев, но у детей с ДЦП сохраняется значительно дольше.</a:t>
            </a:r>
          </a:p>
        </p:txBody>
      </p:sp>
    </p:spTree>
    <p:extLst>
      <p:ext uri="{BB962C8B-B14F-4D97-AF65-F5344CB8AC3E}">
        <p14:creationId xmlns:p14="http://schemas.microsoft.com/office/powerpoint/2010/main" val="331951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исследовании зрительного и слухового восприятия </a:t>
            </a:r>
            <a:r>
              <a:rPr lang="ru-RU" dirty="0" err="1" smtClean="0">
                <a:latin typeface="Times New Roman" panose="02020603050405020304" pitchFamily="18" charset="0"/>
                <a:cs typeface="Times New Roman" panose="02020603050405020304" pitchFamily="18" charset="0"/>
              </a:rPr>
              <a:t>необ</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ходимо</a:t>
            </a:r>
            <a:r>
              <a:rPr lang="ru-RU" dirty="0" smtClean="0">
                <a:latin typeface="Times New Roman" panose="02020603050405020304" pitchFamily="18" charset="0"/>
                <a:cs typeface="Times New Roman" panose="02020603050405020304" pitchFamily="18" charset="0"/>
              </a:rPr>
              <a:t> выявить, имеется ли у ребенка диссоциация в </a:t>
            </a:r>
            <a:r>
              <a:rPr lang="ru-RU" dirty="0" err="1" smtClean="0">
                <a:latin typeface="Times New Roman" panose="02020603050405020304" pitchFamily="18" charset="0"/>
                <a:cs typeface="Times New Roman" panose="02020603050405020304" pitchFamily="18" charset="0"/>
              </a:rPr>
              <a:t>реагирова-нии</a:t>
            </a:r>
            <a:r>
              <a:rPr lang="ru-RU" dirty="0" smtClean="0">
                <a:latin typeface="Times New Roman" panose="02020603050405020304" pitchFamily="18" charset="0"/>
                <a:cs typeface="Times New Roman" panose="02020603050405020304" pitchFamily="18" charset="0"/>
              </a:rPr>
              <a:t> на зрительные и слуховые раздражители. Если это наблюдается, то возможно нарушение сенсорной функции. Если ребенок слабо реагирует на оба раздражителя, то это может быть связано с нарушением познавательной активности, что наблюдается у детей с задержкой в развитии или с психическим недоразвитием.</a:t>
            </a:r>
          </a:p>
          <a:p>
            <a:pPr algn="just"/>
            <a:r>
              <a:rPr lang="ru-RU" b="1" dirty="0" smtClean="0">
                <a:latin typeface="Times New Roman" panose="02020603050405020304" pitchFamily="18" charset="0"/>
                <a:cs typeface="Times New Roman" panose="02020603050405020304" pitchFamily="18" charset="0"/>
              </a:rPr>
              <a:t>Психолого-педагогическая диагностика детей дошкольного возраста с церебральным параличом</a:t>
            </a:r>
          </a:p>
          <a:p>
            <a:pPr algn="just"/>
            <a:r>
              <a:rPr lang="ru-RU" dirty="0" smtClean="0">
                <a:latin typeface="Times New Roman" panose="02020603050405020304" pitchFamily="18" charset="0"/>
                <a:cs typeface="Times New Roman" panose="02020603050405020304" pitchFamily="18" charset="0"/>
              </a:rPr>
              <a:t>Для определения уровня перцептивного и умственного развития у детей с ДЦП дошкольного возраста используются различные диагностические методики, широко применяемые в отечественной и зарубежной психологии. Учитывая тормозящую роль сенсорных дефектов в умственном развитии детей с ДЦП, основное внимание при психологическом обследовании следует уделять уровню развития сенсорно-перцептивной деятельности. На первых этапах обследования рекомендуется исследовать особенности развития зрительного восприятия: восприятия формы, цвета, величины и пространственных отношений предметов; уровень развития осязательного восприятия предметов: формы, фактуры, веса; уровень </a:t>
            </a:r>
            <a:r>
              <a:rPr lang="ru-RU" dirty="0" err="1" smtClean="0">
                <a:latin typeface="Times New Roman" panose="02020603050405020304" pitchFamily="18" charset="0"/>
                <a:cs typeface="Times New Roman" panose="02020603050405020304" pitchFamily="18" charset="0"/>
              </a:rPr>
              <a:t>сформированности</a:t>
            </a:r>
            <a:r>
              <a:rPr lang="ru-RU" dirty="0" smtClean="0">
                <a:latin typeface="Times New Roman" panose="02020603050405020304" pitchFamily="18" charset="0"/>
                <a:cs typeface="Times New Roman" panose="02020603050405020304" pitchFamily="18" charset="0"/>
              </a:rPr>
              <a:t> конструктивных и графических навыков и умений. Обязательно в обследования необходимо включить изучение процессов анализа, синтеза и обобщений предметов, а также уровень развития количественных представлений. </a:t>
            </a:r>
          </a:p>
          <a:p>
            <a:pPr algn="just"/>
            <a:r>
              <a:rPr lang="ru-RU" dirty="0" smtClean="0">
                <a:latin typeface="Times New Roman" panose="02020603050405020304" pitchFamily="18" charset="0"/>
                <a:cs typeface="Times New Roman" panose="02020603050405020304" pitchFamily="18" charset="0"/>
              </a:rPr>
              <a:t>При исследовании особенностей сенсорного и интеллектуального развития дошкольников с ДЦП важен не только сам результат выполнения заданий, а главное – способ их выполнения. Методики должны быть построены соответственно особенностям уровня развития предметно-практических манипуляций дошкольника с ДЦП.</a:t>
            </a:r>
          </a:p>
          <a:p>
            <a:pPr algn="just"/>
            <a:r>
              <a:rPr lang="ru-RU" dirty="0" smtClean="0">
                <a:latin typeface="Times New Roman" panose="02020603050405020304" pitchFamily="18" charset="0"/>
                <a:cs typeface="Times New Roman" panose="02020603050405020304" pitchFamily="18" charset="0"/>
              </a:rPr>
              <a:t>Для проведения обследования необходимо иметь следующее оборудование и материал: детский стол и стул, а если ребенок самостоятельно не сидит, то специальное кресло.</a:t>
            </a:r>
          </a:p>
          <a:p>
            <a:pPr algn="just"/>
            <a:r>
              <a:rPr lang="ru-RU" dirty="0" smtClean="0">
                <a:latin typeface="Times New Roman" panose="02020603050405020304" pitchFamily="18" charset="0"/>
                <a:cs typeface="Times New Roman" panose="02020603050405020304" pitchFamily="18" charset="0"/>
              </a:rPr>
              <a:t>Материал для обследования: доска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четырехцветные блоки и такого же цвета доска к ним; кубики </a:t>
            </a:r>
            <a:r>
              <a:rPr lang="ru-RU" dirty="0" err="1" smtClean="0">
                <a:latin typeface="Times New Roman" panose="02020603050405020304" pitchFamily="18" charset="0"/>
                <a:cs typeface="Times New Roman" panose="02020603050405020304" pitchFamily="18" charset="0"/>
              </a:rPr>
              <a:t>Косса</a:t>
            </a:r>
            <a:r>
              <a:rPr lang="ru-RU" dirty="0" smtClean="0">
                <a:latin typeface="Times New Roman" panose="02020603050405020304" pitchFamily="18" charset="0"/>
                <a:cs typeface="Times New Roman" panose="02020603050405020304" pitchFamily="18" charset="0"/>
              </a:rPr>
              <a:t> (детский двухцветный вариант); лото «цвет и форма», «цвет и количество»; набор объемных и плоских фигур для осязания; предметные картинки; набор карточек для исследования обобщений методом исключения; цветные карандаши; альбомы</a:t>
            </a:r>
          </a:p>
          <a:p>
            <a:pPr algn="just"/>
            <a:r>
              <a:rPr lang="ru-RU" dirty="0" smtClean="0">
                <a:latin typeface="Times New Roman" panose="02020603050405020304" pitchFamily="18" charset="0"/>
                <a:cs typeface="Times New Roman" panose="02020603050405020304" pitchFamily="18" charset="0"/>
              </a:rPr>
              <a:t>для рисования.</a:t>
            </a:r>
          </a:p>
        </p:txBody>
      </p:sp>
    </p:spTree>
    <p:extLst>
      <p:ext uri="{BB962C8B-B14F-4D97-AF65-F5344CB8AC3E}">
        <p14:creationId xmlns:p14="http://schemas.microsoft.com/office/powerpoint/2010/main" val="1316669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Обстановка обследования: в процессе обследования ребенок должен чувствовать доброжелательное отношение к нему. Не рекомендуется выставлять ребенку сразу все игрушки. Чтобы вызвать у ребенка интерес к занятию, можно предложить ему привлекательную игрушку, например, красивую пирамидку, матрешку или доску с цветными шарами. Во время свободной игры ребенка психолог фиксирует следующие моменты: 1) как проявляет ребенок интерес к игрушкам; 2) как длительно ими занимается; 3) правильно ли ребенок использует игрушку.</a:t>
            </a:r>
          </a:p>
          <a:p>
            <a:pPr algn="just"/>
            <a:r>
              <a:rPr lang="ru-RU" dirty="0" smtClean="0">
                <a:latin typeface="Times New Roman" panose="02020603050405020304" pitchFamily="18" charset="0"/>
                <a:cs typeface="Times New Roman" panose="02020603050405020304" pitchFamily="18" charset="0"/>
              </a:rPr>
              <a:t>После наблюдения за ребенком ему предлагаются следующие задания:</a:t>
            </a:r>
          </a:p>
          <a:p>
            <a:pPr algn="just"/>
            <a:r>
              <a:rPr lang="ru-RU" b="1" dirty="0" smtClean="0">
                <a:latin typeface="Times New Roman" panose="02020603050405020304" pitchFamily="18" charset="0"/>
                <a:cs typeface="Times New Roman" panose="02020603050405020304" pitchFamily="18" charset="0"/>
              </a:rPr>
              <a:t>Восприятия формы на доске </a:t>
            </a:r>
            <a:r>
              <a:rPr lang="ru-RU" b="1" dirty="0" err="1" smtClean="0">
                <a:latin typeface="Times New Roman" panose="02020603050405020304" pitchFamily="18" charset="0"/>
                <a:cs typeface="Times New Roman" panose="02020603050405020304" pitchFamily="18" charset="0"/>
              </a:rPr>
              <a:t>Сегена</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Перед началом обследования психолог показывает ребенку собранную доску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затем раскладывает фигуры на столе и предлагает положить их на место. Результаты выполнения заданий оцениваются по пятибалльной системе в зависимости от сложности задания и способов их выполнения.</a:t>
            </a:r>
          </a:p>
          <a:p>
            <a:pPr algn="just"/>
            <a:r>
              <a:rPr lang="ru-RU" b="1" dirty="0" smtClean="0">
                <a:latin typeface="Times New Roman" panose="02020603050405020304" pitchFamily="18" charset="0"/>
                <a:cs typeface="Times New Roman" panose="02020603050405020304" pitchFamily="18" charset="0"/>
              </a:rPr>
              <a:t>Шкала оценок</a:t>
            </a:r>
          </a:p>
          <a:p>
            <a:pPr algn="just"/>
            <a:r>
              <a:rPr lang="ru-RU" dirty="0" smtClean="0">
                <a:latin typeface="Times New Roman" panose="02020603050405020304" pitchFamily="18" charset="0"/>
                <a:cs typeface="Times New Roman" panose="02020603050405020304" pitchFamily="18" charset="0"/>
              </a:rPr>
              <a:t>0 – хаотично располагает геометрические фигуры на доске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без учета их формы.</a:t>
            </a:r>
          </a:p>
          <a:p>
            <a:pPr algn="just"/>
            <a:r>
              <a:rPr lang="ru-RU" dirty="0" smtClean="0">
                <a:latin typeface="Times New Roman" panose="02020603050405020304" pitchFamily="18" charset="0"/>
                <a:cs typeface="Times New Roman" panose="02020603050405020304" pitchFamily="18" charset="0"/>
              </a:rPr>
              <a:t>1 – правильно соотносит две контрастные фигуры (квадрат и круг), но не называет их.</a:t>
            </a:r>
          </a:p>
          <a:p>
            <a:pPr algn="just"/>
            <a:r>
              <a:rPr lang="ru-RU" dirty="0" smtClean="0">
                <a:latin typeface="Times New Roman" panose="02020603050405020304" pitchFamily="18" charset="0"/>
                <a:cs typeface="Times New Roman" panose="02020603050405020304" pitchFamily="18" charset="0"/>
              </a:rPr>
              <a:t>2 – правильно соотносит четыре фигуры (квадрат, круг, треугольник, овал), но затрудняется в их названии.</a:t>
            </a:r>
          </a:p>
          <a:p>
            <a:pPr algn="just"/>
            <a:r>
              <a:rPr lang="ru-RU" dirty="0" smtClean="0">
                <a:latin typeface="Times New Roman" panose="02020603050405020304" pitchFamily="18" charset="0"/>
                <a:cs typeface="Times New Roman" panose="02020603050405020304" pitchFamily="18" charset="0"/>
              </a:rPr>
              <a:t>3 – правильно соотносит все фигуры на доске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и знает название двух фигур (например, квадрата и круга).</a:t>
            </a:r>
          </a:p>
          <a:p>
            <a:pPr algn="just"/>
            <a:r>
              <a:rPr lang="ru-RU" dirty="0" smtClean="0">
                <a:latin typeface="Times New Roman" panose="02020603050405020304" pitchFamily="18" charset="0"/>
                <a:cs typeface="Times New Roman" panose="02020603050405020304" pitchFamily="18" charset="0"/>
              </a:rPr>
              <a:t>4 – правильно называет четыре фигуры и соотносит все фигуры на доске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5 – правильно соотносит все фигуры и знает названия шести фигур (квадрат, круг, треугольник, овал, ромб, прямоугольник).</a:t>
            </a:r>
          </a:p>
          <a:p>
            <a:pPr algn="just"/>
            <a:r>
              <a:rPr lang="ru-RU" dirty="0" smtClean="0">
                <a:latin typeface="Times New Roman" panose="02020603050405020304" pitchFamily="18" charset="0"/>
                <a:cs typeface="Times New Roman" panose="02020603050405020304" pitchFamily="18" charset="0"/>
              </a:rPr>
              <a:t>Здоровые дети с трехлетнего возраста правильно соотносят фигуры на доске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а к концу дошкольного возраста правильно их называют. Дети с ДЦП с потенциально сохранным интеллектом справляются с заданием с четырех-пяти лет, однако испытывают некоторые трудности в их словесном обозначении. У детей с ДЦП в сочетании с психическим недоразвитием наблюдается преимущественно хаотичный, бесплановый способ работы, в результате чего продуктивность выполнения задания резко снижена.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529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Восприятие цвета предметов. </a:t>
            </a:r>
            <a:r>
              <a:rPr lang="ru-RU" dirty="0" smtClean="0">
                <a:latin typeface="Times New Roman" panose="02020603050405020304" pitchFamily="18" charset="0"/>
                <a:cs typeface="Times New Roman" panose="02020603050405020304" pitchFamily="18" charset="0"/>
              </a:rPr>
              <a:t>Психолог предлагает ребенку расположить цветные шары или кубики на доске, разделенной на четыре части соответственно основным цветам: красный, синий, желтый, зеленый.</a:t>
            </a:r>
          </a:p>
          <a:p>
            <a:pPr algn="just"/>
            <a:r>
              <a:rPr lang="ru-RU" b="1" dirty="0" smtClean="0">
                <a:latin typeface="Times New Roman" panose="02020603050405020304" pitchFamily="18" charset="0"/>
                <a:cs typeface="Times New Roman" panose="02020603050405020304" pitchFamily="18" charset="0"/>
              </a:rPr>
              <a:t>Шкала оценок</a:t>
            </a:r>
          </a:p>
          <a:p>
            <a:pPr algn="just"/>
            <a:r>
              <a:rPr lang="ru-RU" dirty="0" smtClean="0">
                <a:latin typeface="Times New Roman" panose="02020603050405020304" pitchFamily="18" charset="0"/>
                <a:cs typeface="Times New Roman" panose="02020603050405020304" pitchFamily="18" charset="0"/>
              </a:rPr>
              <a:t>0 – Хаотично располагает шары на доске без учета их цвета.</a:t>
            </a:r>
          </a:p>
          <a:p>
            <a:pPr algn="just"/>
            <a:r>
              <a:rPr lang="ru-RU" dirty="0" smtClean="0">
                <a:latin typeface="Times New Roman" panose="02020603050405020304" pitchFamily="18" charset="0"/>
                <a:cs typeface="Times New Roman" panose="02020603050405020304" pitchFamily="18" charset="0"/>
              </a:rPr>
              <a:t>1 – Правильно соотносит на доске шары одного или двух цветов.</a:t>
            </a:r>
          </a:p>
          <a:p>
            <a:pPr algn="just"/>
            <a:r>
              <a:rPr lang="ru-RU" dirty="0" smtClean="0">
                <a:latin typeface="Times New Roman" panose="02020603050405020304" pitchFamily="18" charset="0"/>
                <a:cs typeface="Times New Roman" panose="02020603050405020304" pitchFamily="18" charset="0"/>
              </a:rPr>
              <a:t>2 – Правильно соотносит с местом на доске четыре основных цвета, но путает их названия.</a:t>
            </a:r>
          </a:p>
          <a:p>
            <a:pPr algn="just"/>
            <a:r>
              <a:rPr lang="ru-RU" dirty="0" smtClean="0">
                <a:latin typeface="Times New Roman" panose="02020603050405020304" pitchFamily="18" charset="0"/>
                <a:cs typeface="Times New Roman" panose="02020603050405020304" pitchFamily="18" charset="0"/>
              </a:rPr>
              <a:t>3 – Правильно располагает на доске шары по цвету и знает названия двух цветов.</a:t>
            </a:r>
          </a:p>
          <a:p>
            <a:pPr algn="just"/>
            <a:r>
              <a:rPr lang="ru-RU" dirty="0" smtClean="0">
                <a:latin typeface="Times New Roman" panose="02020603050405020304" pitchFamily="18" charset="0"/>
                <a:cs typeface="Times New Roman" panose="02020603050405020304" pitchFamily="18" charset="0"/>
              </a:rPr>
              <a:t>4 – Правильно располагает на доске шары по цвету и правильно называет все четыре цвета.</a:t>
            </a:r>
          </a:p>
          <a:p>
            <a:pPr algn="just"/>
            <a:r>
              <a:rPr lang="ru-RU" dirty="0" smtClean="0">
                <a:latin typeface="Times New Roman" panose="02020603050405020304" pitchFamily="18" charset="0"/>
                <a:cs typeface="Times New Roman" panose="02020603050405020304" pitchFamily="18" charset="0"/>
              </a:rPr>
              <a:t>5 – Правильно называет шесть цветов и оттенков: красный, синий, желтый, голубой, коричневый, розовый, оранжевый.</a:t>
            </a:r>
          </a:p>
          <a:p>
            <a:pPr algn="just"/>
            <a:r>
              <a:rPr lang="ru-RU" dirty="0" smtClean="0">
                <a:latin typeface="Times New Roman" panose="02020603050405020304" pitchFamily="18" charset="0"/>
                <a:cs typeface="Times New Roman" panose="02020603050405020304" pitchFamily="18" charset="0"/>
              </a:rPr>
              <a:t>Здоровые дети уже в трехлетнем возрасте успешно справляются с заданиями на соотнесение цветов, в четырехлетнем возрасте знают названия основных четырех цветов, к концу дошкольного возраста знают названия оттенков. Дети с ДЦП с сохранным интеллектом, как правило, трудностей при соотнесении цветов по подобию не испытывают, но путают их названия. У детей с ДЦП с психическим недоразвитием наблюдаются трудности соотнесения цветов по подобию.</a:t>
            </a:r>
          </a:p>
          <a:p>
            <a:pPr algn="just"/>
            <a:r>
              <a:rPr lang="ru-RU" b="1" dirty="0" smtClean="0">
                <a:latin typeface="Times New Roman" panose="02020603050405020304" pitchFamily="18" charset="0"/>
                <a:cs typeface="Times New Roman" panose="02020603050405020304" pitchFamily="18" charset="0"/>
              </a:rPr>
              <a:t>Восприятие величины предметов</a:t>
            </a:r>
          </a:p>
          <a:p>
            <a:pPr algn="just"/>
            <a:r>
              <a:rPr lang="ru-RU" dirty="0" smtClean="0">
                <a:latin typeface="Times New Roman" panose="02020603050405020304" pitchFamily="18" charset="0"/>
                <a:cs typeface="Times New Roman" panose="02020603050405020304" pitchFamily="18" charset="0"/>
              </a:rPr>
              <a:t>Для исследования особенностей восприятия величины предметов психолог может предложить ребенку собрать двух-или трехсоставные матрешки, пирамидки из разного количества колец, блоки или цилиндрики разной величины. </a:t>
            </a:r>
          </a:p>
          <a:p>
            <a:pPr algn="just"/>
            <a:r>
              <a:rPr lang="ru-RU" b="1" dirty="0" smtClean="0">
                <a:latin typeface="Times New Roman" panose="02020603050405020304" pitchFamily="18" charset="0"/>
                <a:cs typeface="Times New Roman" panose="02020603050405020304" pitchFamily="18" charset="0"/>
              </a:rPr>
              <a:t>Шкала оценок</a:t>
            </a:r>
          </a:p>
          <a:p>
            <a:pPr algn="just"/>
            <a:r>
              <a:rPr lang="ru-RU" dirty="0" smtClean="0">
                <a:latin typeface="Times New Roman" panose="02020603050405020304" pitchFamily="18" charset="0"/>
                <a:cs typeface="Times New Roman" panose="02020603050405020304" pitchFamily="18" charset="0"/>
              </a:rPr>
              <a:t>0 – Хаотично манипулирует с двухсоставной матрешкой, неправильно соотносит части по величине.</a:t>
            </a:r>
          </a:p>
          <a:p>
            <a:pPr algn="just"/>
            <a:r>
              <a:rPr lang="ru-RU" dirty="0" smtClean="0">
                <a:latin typeface="Times New Roman" panose="02020603050405020304" pitchFamily="18" charset="0"/>
                <a:cs typeface="Times New Roman" panose="02020603050405020304" pitchFamily="18" charset="0"/>
              </a:rPr>
              <a:t>1 – Различает два контрастных по величине предмета и правильно называет их (собирает двухсоставную матрешку и называет: большая и маленькая).</a:t>
            </a:r>
          </a:p>
          <a:p>
            <a:pPr algn="just"/>
            <a:r>
              <a:rPr lang="ru-RU" dirty="0" smtClean="0">
                <a:latin typeface="Times New Roman" panose="02020603050405020304" pitchFamily="18" charset="0"/>
                <a:cs typeface="Times New Roman" panose="02020603050405020304" pitchFamily="18" charset="0"/>
              </a:rPr>
              <a:t>2 – Собирает трехсоставную матрешку и правильно называет большую, маленькую и самую маленькую.</a:t>
            </a:r>
          </a:p>
          <a:p>
            <a:pPr algn="just"/>
            <a:r>
              <a:rPr lang="ru-RU" dirty="0" smtClean="0">
                <a:latin typeface="Times New Roman" panose="02020603050405020304" pitchFamily="18" charset="0"/>
                <a:cs typeface="Times New Roman" panose="02020603050405020304" pitchFamily="18" charset="0"/>
              </a:rPr>
              <a:t>3 – Правильно, с первой попытки, соотносит с местом десять </a:t>
            </a:r>
            <a:r>
              <a:rPr lang="ru-RU" dirty="0" err="1" smtClean="0">
                <a:latin typeface="Times New Roman" panose="02020603050405020304" pitchFamily="18" charset="0"/>
                <a:cs typeface="Times New Roman" panose="02020603050405020304" pitchFamily="18" charset="0"/>
              </a:rPr>
              <a:t>цилиндриков</a:t>
            </a:r>
            <a:r>
              <a:rPr lang="ru-RU" dirty="0" smtClean="0">
                <a:latin typeface="Times New Roman" panose="02020603050405020304" pitchFamily="18" charset="0"/>
                <a:cs typeface="Times New Roman" panose="02020603050405020304" pitchFamily="18" charset="0"/>
              </a:rPr>
              <a:t> или плоских предметов по диаметру.</a:t>
            </a:r>
          </a:p>
          <a:p>
            <a:pPr algn="just"/>
            <a:r>
              <a:rPr lang="ru-RU" dirty="0" smtClean="0">
                <a:latin typeface="Times New Roman" panose="02020603050405020304" pitchFamily="18" charset="0"/>
                <a:cs typeface="Times New Roman" panose="02020603050405020304" pitchFamily="18" charset="0"/>
              </a:rPr>
              <a:t>4 – Правильно, с первой попытки, соотносит цилиндрики по толщине, называет самый толстый и самый тонкий.</a:t>
            </a:r>
          </a:p>
          <a:p>
            <a:pPr algn="just"/>
            <a:r>
              <a:rPr lang="ru-RU" dirty="0" smtClean="0">
                <a:latin typeface="Times New Roman" panose="02020603050405020304" pitchFamily="18" charset="0"/>
                <a:cs typeface="Times New Roman" panose="02020603050405020304" pitchFamily="18" charset="0"/>
              </a:rPr>
              <a:t>5 – Правильно соотносит цилиндрики только по высоте или составляет </a:t>
            </a:r>
            <a:r>
              <a:rPr lang="ru-RU" dirty="0" err="1" smtClean="0">
                <a:latin typeface="Times New Roman" panose="02020603050405020304" pitchFamily="18" charset="0"/>
                <a:cs typeface="Times New Roman" panose="02020603050405020304" pitchFamily="18" charset="0"/>
              </a:rPr>
              <a:t>сериационный</a:t>
            </a:r>
            <a:r>
              <a:rPr lang="ru-RU" dirty="0" smtClean="0">
                <a:latin typeface="Times New Roman" panose="02020603050405020304" pitchFamily="18" charset="0"/>
                <a:cs typeface="Times New Roman" panose="02020603050405020304" pitchFamily="18" charset="0"/>
              </a:rPr>
              <a:t> ряд из палочек в возрастающем порядке.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70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Выполнение этих заданий не вызывает особых затруднений у здоровых дошкольников с четырехлетнего возраста. Однако соотнесение </a:t>
            </a:r>
            <a:r>
              <a:rPr lang="ru-RU" dirty="0" err="1" smtClean="0">
                <a:latin typeface="Times New Roman" panose="02020603050405020304" pitchFamily="18" charset="0"/>
                <a:cs typeface="Times New Roman" panose="02020603050405020304" pitchFamily="18" charset="0"/>
              </a:rPr>
              <a:t>цилиндриков</a:t>
            </a:r>
            <a:r>
              <a:rPr lang="ru-RU" dirty="0" smtClean="0">
                <a:latin typeface="Times New Roman" panose="02020603050405020304" pitchFamily="18" charset="0"/>
                <a:cs typeface="Times New Roman" panose="02020603050405020304" pitchFamily="18" charset="0"/>
              </a:rPr>
              <a:t> только по высоте или палочек по длине, где исключается контроль правильности выполнения заданий, вызывает еще некоторые затруднения у здоровых дошкольников в пятилетнем возрасте. Различение контрастных предметов по величине (первое и второе задания) не вызывает особых трудностей у детей с ДЦП с сохранным интеллектом. Но при соотнесении предметов с местом с учетом величины (третье и др. задания) у большинства детей отмечается хаотичный, бесплановый способ работы, они правильно соотносят только контрастные величины. Однако при дополнительной инструкции: «Возьми самый большой цилиндрик и поставь его в самое большое отверстие» дети с заданием справлялись и успешно переносили усвоенный способ работы на выполнение следующих заданий. Дети с ДЦИ в сочетании с психическим недоразвитием затруднялись в выполнении даже первых заданий, хаотично манипулировали с предметами.</a:t>
            </a:r>
          </a:p>
          <a:p>
            <a:pPr algn="just"/>
            <a:r>
              <a:rPr lang="ru-RU" b="1" dirty="0" smtClean="0">
                <a:latin typeface="Times New Roman" panose="02020603050405020304" pitchFamily="18" charset="0"/>
                <a:cs typeface="Times New Roman" panose="02020603050405020304" pitchFamily="18" charset="0"/>
              </a:rPr>
              <a:t>Исследование особенностей осязательного восприятия предметов</a:t>
            </a:r>
          </a:p>
          <a:p>
            <a:pPr algn="just"/>
            <a:r>
              <a:rPr lang="ru-RU" dirty="0" smtClean="0">
                <a:latin typeface="Times New Roman" panose="02020603050405020304" pitchFamily="18" charset="0"/>
                <a:cs typeface="Times New Roman" panose="02020603050405020304" pitchFamily="18" charset="0"/>
              </a:rPr>
              <a:t>Исследование особенностей осязательного восприятия у дошкольников с церебральным параличом рекомендуется начинать с игры в «волшебный мешочек». Психолог должен ориентироваться не только на правильное называние ребенком ощупываемой фигуры, но и на способы ее обследования, поэтому можно использовать в процессе исследований особенностей осязания специальную ширму.</a:t>
            </a:r>
          </a:p>
          <a:p>
            <a:pPr algn="just"/>
            <a:r>
              <a:rPr lang="ru-RU" dirty="0" smtClean="0">
                <a:latin typeface="Times New Roman" panose="02020603050405020304" pitchFamily="18" charset="0"/>
                <a:cs typeface="Times New Roman" panose="02020603050405020304" pitchFamily="18" charset="0"/>
              </a:rPr>
              <a:t>Набор фигур для осязания состоит из следующих предметов: набор объемных деревянных предметов (яйцо, катушка, груша, бутылка, гриб, кольцо и т. д.); набор геометрических фигур одинаковой фактуры (куб, квадрат, шар, круг, треугольник, цилиндр и т. д.); и набор предметов различной фактуры (металлический шарик, шар, сшитый из шерстяной ткани, стеклянная бутылочка, деревянная бутылочка и др.). В процессе обследования психолог должен требовать от ребенка правильного называния предмета, а в случае затруднения предложить ребенку сопоставить (отождествить) предмет со знакомыми ему бытовыми объектами. Кроме того, необходимо следить за движениями рук ребенка в процессе ощупывания.</a:t>
            </a:r>
          </a:p>
        </p:txBody>
      </p:sp>
    </p:spTree>
    <p:extLst>
      <p:ext uri="{BB962C8B-B14F-4D97-AF65-F5344CB8AC3E}">
        <p14:creationId xmlns:p14="http://schemas.microsoft.com/office/powerpoint/2010/main" val="4289205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8574"/>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Шкалы оценок</a:t>
            </a:r>
          </a:p>
          <a:p>
            <a:pPr algn="just"/>
            <a:r>
              <a:rPr lang="ru-RU" dirty="0" smtClean="0">
                <a:latin typeface="Times New Roman" panose="02020603050405020304" pitchFamily="18" charset="0"/>
                <a:cs typeface="Times New Roman" panose="02020603050405020304" pitchFamily="18" charset="0"/>
              </a:rPr>
              <a:t>А. Словесное обозначение объектов.</a:t>
            </a:r>
          </a:p>
          <a:p>
            <a:pPr algn="just"/>
            <a:r>
              <a:rPr lang="ru-RU" dirty="0" smtClean="0">
                <a:latin typeface="Times New Roman" panose="02020603050405020304" pitchFamily="18" charset="0"/>
                <a:cs typeface="Times New Roman" panose="02020603050405020304" pitchFamily="18" charset="0"/>
              </a:rPr>
              <a:t>0 – Не называет предмет или дает ему неправильное название.</a:t>
            </a:r>
          </a:p>
          <a:p>
            <a:pPr algn="just"/>
            <a:r>
              <a:rPr lang="ru-RU" dirty="0" smtClean="0">
                <a:latin typeface="Times New Roman" panose="02020603050405020304" pitchFamily="18" charset="0"/>
                <a:cs typeface="Times New Roman" panose="02020603050405020304" pitchFamily="18" charset="0"/>
              </a:rPr>
              <a:t>1 – Называет правильно отдельные части фигуры (например, у осязаемой катушки выделяет в слове круги; у гриба – шляпку; у пирамидки – кольца и т. д.).</a:t>
            </a:r>
          </a:p>
          <a:p>
            <a:pPr algn="just"/>
            <a:r>
              <a:rPr lang="ru-RU" dirty="0" smtClean="0">
                <a:latin typeface="Times New Roman" panose="02020603050405020304" pitchFamily="18" charset="0"/>
                <a:cs typeface="Times New Roman" panose="02020603050405020304" pitchFamily="18" charset="0"/>
              </a:rPr>
              <a:t>2 – Отождествляет фигуру со знакомыми в быту предметами (например, катушку называет «ниткой», кольцо – «дыркой» и т. д.).</a:t>
            </a:r>
          </a:p>
          <a:p>
            <a:pPr algn="just"/>
            <a:r>
              <a:rPr lang="ru-RU" dirty="0" smtClean="0">
                <a:latin typeface="Times New Roman" panose="02020603050405020304" pitchFamily="18" charset="0"/>
                <a:cs typeface="Times New Roman" panose="02020603050405020304" pitchFamily="18" charset="0"/>
              </a:rPr>
              <a:t>3 – Правильно называет предъявленную фигуру.</a:t>
            </a:r>
          </a:p>
          <a:p>
            <a:pPr algn="just"/>
            <a:r>
              <a:rPr lang="ru-RU" dirty="0" smtClean="0">
                <a:latin typeface="Times New Roman" panose="02020603050405020304" pitchFamily="18" charset="0"/>
                <a:cs typeface="Times New Roman" panose="02020603050405020304" pitchFamily="18" charset="0"/>
              </a:rPr>
              <a:t>Б. Способы </a:t>
            </a:r>
            <a:r>
              <a:rPr lang="ru-RU" dirty="0" err="1" smtClean="0">
                <a:latin typeface="Times New Roman" panose="02020603050405020304" pitchFamily="18" charset="0"/>
                <a:cs typeface="Times New Roman" panose="02020603050405020304" pitchFamily="18" charset="0"/>
              </a:rPr>
              <a:t>гаптического</a:t>
            </a:r>
            <a:r>
              <a:rPr lang="ru-RU" dirty="0" smtClean="0">
                <a:latin typeface="Times New Roman" panose="02020603050405020304" pitchFamily="18" charset="0"/>
                <a:cs typeface="Times New Roman" panose="02020603050405020304" pitchFamily="18" charset="0"/>
              </a:rPr>
              <a:t> обследования предложенных объектов.</a:t>
            </a:r>
          </a:p>
          <a:p>
            <a:pPr algn="just"/>
            <a:r>
              <a:rPr lang="ru-RU" dirty="0" smtClean="0">
                <a:latin typeface="Times New Roman" panose="02020603050405020304" pitchFamily="18" charset="0"/>
                <a:cs typeface="Times New Roman" panose="02020603050405020304" pitchFamily="18" charset="0"/>
              </a:rPr>
              <a:t>0 – Ребенок при первом соприкосновении с фигурой, предложенной ему, манипулирует с нею в виде постукиваний, катаний по столу, перекладываний из рук в руки и т. д.</a:t>
            </a:r>
          </a:p>
          <a:p>
            <a:pPr algn="just"/>
            <a:r>
              <a:rPr lang="ru-RU" dirty="0" smtClean="0">
                <a:latin typeface="Times New Roman" panose="02020603050405020304" pitchFamily="18" charset="0"/>
                <a:cs typeface="Times New Roman" panose="02020603050405020304" pitchFamily="18" charset="0"/>
              </a:rPr>
              <a:t>1 – Держит фигуру неподвижно, не производит никаких обследовательских действий.</a:t>
            </a:r>
          </a:p>
          <a:p>
            <a:pPr algn="just"/>
            <a:r>
              <a:rPr lang="ru-RU" dirty="0" smtClean="0">
                <a:latin typeface="Times New Roman" panose="02020603050405020304" pitchFamily="18" charset="0"/>
                <a:cs typeface="Times New Roman" panose="02020603050405020304" pitchFamily="18" charset="0"/>
              </a:rPr>
              <a:t>2 – Производит ощупывающие движения ладонной поверхностью руки или всеми пальцами.</a:t>
            </a:r>
          </a:p>
          <a:p>
            <a:pPr algn="just"/>
            <a:r>
              <a:rPr lang="ru-RU" dirty="0" smtClean="0">
                <a:latin typeface="Times New Roman" panose="02020603050405020304" pitchFamily="18" charset="0"/>
                <a:cs typeface="Times New Roman" panose="02020603050405020304" pitchFamily="18" charset="0"/>
              </a:rPr>
              <a:t>3 – Указательным пальцем правой или левой руки движет по контуру фигуры, вторая рука ее удерживает.</a:t>
            </a:r>
          </a:p>
          <a:p>
            <a:pPr algn="just"/>
            <a:r>
              <a:rPr lang="ru-RU" dirty="0" smtClean="0">
                <a:latin typeface="Times New Roman" panose="02020603050405020304" pitchFamily="18" charset="0"/>
                <a:cs typeface="Times New Roman" panose="02020603050405020304" pitchFamily="18" charset="0"/>
              </a:rPr>
              <a:t>Анализ способов осязания предметов ребенком позволяет психологу выявить уровень развития перцептивных действий. Перцептивное действие (действие восприятия) осуществляется при помощи </a:t>
            </a:r>
            <a:r>
              <a:rPr lang="ru-RU" dirty="0" err="1" smtClean="0">
                <a:latin typeface="Times New Roman" panose="02020603050405020304" pitchFamily="18" charset="0"/>
                <a:cs typeface="Times New Roman" panose="02020603050405020304" pitchFamily="18" charset="0"/>
              </a:rPr>
              <a:t>сенсорнодвигательной</a:t>
            </a:r>
            <a:r>
              <a:rPr lang="ru-RU" dirty="0" smtClean="0">
                <a:latin typeface="Times New Roman" panose="02020603050405020304" pitchFamily="18" charset="0"/>
                <a:cs typeface="Times New Roman" panose="02020603050405020304" pitchFamily="18" charset="0"/>
              </a:rPr>
              <a:t> интеграции, а при ее недоразвитии у детей с ДЦП наблюдаются затруднения в соотнесении частей воспринимаемого предмета в целостный образ.</a:t>
            </a:r>
          </a:p>
          <a:p>
            <a:pPr algn="just"/>
            <a:r>
              <a:rPr lang="ru-RU" b="1" dirty="0" smtClean="0">
                <a:latin typeface="Times New Roman" panose="02020603050405020304" pitchFamily="18" charset="0"/>
                <a:cs typeface="Times New Roman" panose="02020603050405020304" pitchFamily="18" charset="0"/>
              </a:rPr>
              <a:t>Исследование конструктивной деятельности</a:t>
            </a:r>
          </a:p>
          <a:p>
            <a:pPr algn="just"/>
            <a:r>
              <a:rPr lang="ru-RU" dirty="0" smtClean="0">
                <a:latin typeface="Times New Roman" panose="02020603050405020304" pitchFamily="18" charset="0"/>
                <a:cs typeface="Times New Roman" panose="02020603050405020304" pitchFamily="18" charset="0"/>
              </a:rPr>
              <a:t>При исследовании конструктивной деятельности ребенку предлагают следующие задания:</a:t>
            </a:r>
          </a:p>
          <a:p>
            <a:pPr algn="just"/>
            <a:r>
              <a:rPr lang="ru-RU" dirty="0" smtClean="0">
                <a:latin typeface="Times New Roman" panose="02020603050405020304" pitchFamily="18" charset="0"/>
                <a:cs typeface="Times New Roman" panose="02020603050405020304" pitchFamily="18" charset="0"/>
              </a:rPr>
              <a:t>а) конструирование объемных построек из цветных кубиков одинаковой величины с помощью образца-рисунка; б) выкладывание по рисунку определенных фигур на плоскости из цветных кубиков с выкрашенными в разные цвета сторонами; в) задания по конструированию по методике </a:t>
            </a:r>
            <a:r>
              <a:rPr lang="ru-RU" dirty="0" err="1" smtClean="0">
                <a:latin typeface="Times New Roman" panose="02020603050405020304" pitchFamily="18" charset="0"/>
                <a:cs typeface="Times New Roman" panose="02020603050405020304" pitchFamily="18" charset="0"/>
              </a:rPr>
              <a:t>Косса</a:t>
            </a:r>
            <a:r>
              <a:rPr lang="ru-RU" dirty="0" smtClean="0">
                <a:latin typeface="Times New Roman" panose="02020603050405020304" pitchFamily="18" charset="0"/>
                <a:cs typeface="Times New Roman" panose="02020603050405020304" pitchFamily="18" charset="0"/>
              </a:rPr>
              <a:t> (используются пять первых вариантов этой методики: двухцветные кубики).</a:t>
            </a:r>
          </a:p>
        </p:txBody>
      </p:sp>
    </p:spTree>
    <p:extLst>
      <p:ext uri="{BB962C8B-B14F-4D97-AF65-F5344CB8AC3E}">
        <p14:creationId xmlns:p14="http://schemas.microsoft.com/office/powerpoint/2010/main" val="238886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Шкалы оценок</a:t>
            </a:r>
          </a:p>
          <a:p>
            <a:pPr algn="just"/>
            <a:r>
              <a:rPr lang="ru-RU" dirty="0" smtClean="0">
                <a:latin typeface="Times New Roman" panose="02020603050405020304" pitchFamily="18" charset="0"/>
                <a:cs typeface="Times New Roman" panose="02020603050405020304" pitchFamily="18" charset="0"/>
              </a:rPr>
              <a:t>А. Конструирование объемных построек из кубиков с помощью рисунка-образца.</a:t>
            </a:r>
          </a:p>
          <a:p>
            <a:pPr algn="just"/>
            <a:r>
              <a:rPr lang="ru-RU" dirty="0" smtClean="0">
                <a:latin typeface="Times New Roman" panose="02020603050405020304" pitchFamily="18" charset="0"/>
                <a:cs typeface="Times New Roman" panose="02020603050405020304" pitchFamily="18" charset="0"/>
              </a:rPr>
              <a:t>1 – Строит дорожку из трех кубиков, ориентируясь по двум цветам (например, красный и желтый).</a:t>
            </a:r>
          </a:p>
          <a:p>
            <a:pPr algn="just"/>
            <a:r>
              <a:rPr lang="ru-RU" dirty="0" smtClean="0">
                <a:latin typeface="Times New Roman" panose="02020603050405020304" pitchFamily="18" charset="0"/>
                <a:cs typeface="Times New Roman" panose="02020603050405020304" pitchFamily="18" charset="0"/>
              </a:rPr>
              <a:t>2 – Строит «двухэтажную башню» из трех кубиков соответственно двум цветам (например, красный и желтый).</a:t>
            </a:r>
          </a:p>
          <a:p>
            <a:pPr algn="just"/>
            <a:r>
              <a:rPr lang="ru-RU" dirty="0" smtClean="0">
                <a:latin typeface="Times New Roman" panose="02020603050405020304" pitchFamily="18" charset="0"/>
                <a:cs typeface="Times New Roman" panose="02020603050405020304" pitchFamily="18" charset="0"/>
              </a:rPr>
              <a:t>3 – Строит «трехэтажную башню» из семи цветных кубиков.</a:t>
            </a:r>
          </a:p>
          <a:p>
            <a:pPr algn="just"/>
            <a:r>
              <a:rPr lang="ru-RU" dirty="0" smtClean="0">
                <a:latin typeface="Times New Roman" panose="02020603050405020304" pitchFamily="18" charset="0"/>
                <a:cs typeface="Times New Roman" panose="02020603050405020304" pitchFamily="18" charset="0"/>
              </a:rPr>
              <a:t>4 – Строит «трехэтажную» постройку сложной конфигурации из кубиков четырех цветов.</a:t>
            </a:r>
          </a:p>
          <a:p>
            <a:pPr algn="just"/>
            <a:r>
              <a:rPr lang="ru-RU" dirty="0" smtClean="0">
                <a:latin typeface="Times New Roman" panose="02020603050405020304" pitchFamily="18" charset="0"/>
                <a:cs typeface="Times New Roman" panose="02020603050405020304" pitchFamily="18" charset="0"/>
              </a:rPr>
              <a:t>5 – Строит «четырехэтажную» постройку из восьми четырехцветных кубиков.</a:t>
            </a:r>
          </a:p>
          <a:p>
            <a:pPr algn="just"/>
            <a:r>
              <a:rPr lang="ru-RU" dirty="0" smtClean="0">
                <a:latin typeface="Times New Roman" panose="02020603050405020304" pitchFamily="18" charset="0"/>
                <a:cs typeface="Times New Roman" panose="02020603050405020304" pitchFamily="18" charset="0"/>
              </a:rPr>
              <a:t>Б. Выкладывание фигур на плоскости по образцу-рисунку.</a:t>
            </a:r>
          </a:p>
          <a:p>
            <a:pPr algn="just"/>
            <a:r>
              <a:rPr lang="ru-RU" dirty="0" smtClean="0">
                <a:latin typeface="Times New Roman" panose="02020603050405020304" pitchFamily="18" charset="0"/>
                <a:cs typeface="Times New Roman" panose="02020603050405020304" pitchFamily="18" charset="0"/>
              </a:rPr>
              <a:t>1 – Складывает четыре двухцветных кубика так, что на плоскости получается цветной квадрат, разделенный по цвету на четыре части.</a:t>
            </a:r>
          </a:p>
          <a:p>
            <a:pPr algn="just"/>
            <a:r>
              <a:rPr lang="ru-RU" dirty="0" smtClean="0">
                <a:latin typeface="Times New Roman" panose="02020603050405020304" pitchFamily="18" charset="0"/>
                <a:cs typeface="Times New Roman" panose="02020603050405020304" pitchFamily="18" charset="0"/>
              </a:rPr>
              <a:t>2 – Складывает из четырех кубиков квадрат, разделенный по цвету на две части.</a:t>
            </a:r>
          </a:p>
          <a:p>
            <a:pPr algn="just"/>
            <a:r>
              <a:rPr lang="ru-RU" dirty="0" smtClean="0">
                <a:latin typeface="Times New Roman" panose="02020603050405020304" pitchFamily="18" charset="0"/>
                <a:cs typeface="Times New Roman" panose="02020603050405020304" pitchFamily="18" charset="0"/>
              </a:rPr>
              <a:t>3 – Складывает из девяти кубиков квадрат, разделенный по цвету на три части.</a:t>
            </a:r>
          </a:p>
          <a:p>
            <a:pPr algn="just"/>
            <a:r>
              <a:rPr lang="ru-RU" dirty="0" smtClean="0">
                <a:latin typeface="Times New Roman" panose="02020603050405020304" pitchFamily="18" charset="0"/>
                <a:cs typeface="Times New Roman" panose="02020603050405020304" pitchFamily="18" charset="0"/>
              </a:rPr>
              <a:t>4 – Складывает четыре кубика так, что получается ромб.</a:t>
            </a:r>
          </a:p>
          <a:p>
            <a:pPr algn="just"/>
            <a:r>
              <a:rPr lang="ru-RU" dirty="0" smtClean="0">
                <a:latin typeface="Times New Roman" panose="02020603050405020304" pitchFamily="18" charset="0"/>
                <a:cs typeface="Times New Roman" panose="02020603050405020304" pitchFamily="18" charset="0"/>
              </a:rPr>
              <a:t>В. Конструирование по методике </a:t>
            </a:r>
            <a:r>
              <a:rPr lang="ru-RU" dirty="0" err="1" smtClean="0">
                <a:latin typeface="Times New Roman" panose="02020603050405020304" pitchFamily="18" charset="0"/>
                <a:cs typeface="Times New Roman" panose="02020603050405020304" pitchFamily="18" charset="0"/>
              </a:rPr>
              <a:t>Косса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 – Складывает квадрат из четырех кубиков двух цветов с вписанным в него треугольником с образца-рисунка.</a:t>
            </a:r>
          </a:p>
          <a:p>
            <a:pPr algn="just"/>
            <a:r>
              <a:rPr lang="ru-RU" dirty="0" smtClean="0">
                <a:latin typeface="Times New Roman" panose="02020603050405020304" pitchFamily="18" charset="0"/>
                <a:cs typeface="Times New Roman" panose="02020603050405020304" pitchFamily="18" charset="0"/>
              </a:rPr>
              <a:t>2 – Складывает квадрат со вписанным треугольником, основанием кверху.</a:t>
            </a:r>
          </a:p>
          <a:p>
            <a:pPr algn="just"/>
            <a:r>
              <a:rPr lang="ru-RU" dirty="0" smtClean="0">
                <a:latin typeface="Times New Roman" panose="02020603050405020304" pitchFamily="18" charset="0"/>
                <a:cs typeface="Times New Roman" panose="02020603050405020304" pitchFamily="18" charset="0"/>
              </a:rPr>
              <a:t>3 – Складывает квадрат из четырех кубиков, разделенный на два равнобедренных треугольника.</a:t>
            </a:r>
          </a:p>
          <a:p>
            <a:pPr algn="just"/>
            <a:r>
              <a:rPr lang="ru-RU" dirty="0" smtClean="0">
                <a:latin typeface="Times New Roman" panose="02020603050405020304" pitchFamily="18" charset="0"/>
                <a:cs typeface="Times New Roman" panose="02020603050405020304" pitchFamily="18" charset="0"/>
              </a:rPr>
              <a:t>4 – Складывает квадрат из четырех кубиков, со вписанным в него ромбом.</a:t>
            </a:r>
          </a:p>
          <a:p>
            <a:pPr algn="just"/>
            <a:r>
              <a:rPr lang="ru-RU" dirty="0" smtClean="0">
                <a:latin typeface="Times New Roman" panose="02020603050405020304" pitchFamily="18" charset="0"/>
                <a:cs typeface="Times New Roman" panose="02020603050405020304" pitchFamily="18" charset="0"/>
              </a:rPr>
              <a:t>5 – Постройка сложного рисунка из девяти кубиков.</a:t>
            </a:r>
          </a:p>
          <a:p>
            <a:pPr algn="just"/>
            <a:r>
              <a:rPr lang="ru-RU" dirty="0" smtClean="0">
                <a:latin typeface="Times New Roman" panose="02020603050405020304" pitchFamily="18" charset="0"/>
                <a:cs typeface="Times New Roman" panose="02020603050405020304" pitchFamily="18" charset="0"/>
              </a:rPr>
              <a:t>Выполнение этих заданий вызывает особые трудности у детей с церебральным параличом. Здоровые дошкольники к концу дошкольного возраста успешно выполняют первые четыре задания по методике </a:t>
            </a:r>
            <a:r>
              <a:rPr lang="ru-RU" dirty="0" err="1" smtClean="0">
                <a:latin typeface="Times New Roman" panose="02020603050405020304" pitchFamily="18" charset="0"/>
                <a:cs typeface="Times New Roman" panose="02020603050405020304" pitchFamily="18" charset="0"/>
              </a:rPr>
              <a:t>Косса</a:t>
            </a:r>
            <a:r>
              <a:rPr lang="ru-RU" dirty="0" smtClean="0">
                <a:latin typeface="Times New Roman" panose="02020603050405020304" pitchFamily="18" charset="0"/>
                <a:cs typeface="Times New Roman" panose="02020603050405020304" pitchFamily="18" charset="0"/>
              </a:rPr>
              <a:t>. Дети с ДЦП с первично сохранным интеллектом успешно выполняют задания серии А) и Б), однако задания по методике </a:t>
            </a:r>
            <a:r>
              <a:rPr lang="ru-RU" dirty="0" err="1" smtClean="0">
                <a:latin typeface="Times New Roman" panose="02020603050405020304" pitchFamily="18" charset="0"/>
                <a:cs typeface="Times New Roman" panose="02020603050405020304" pitchFamily="18" charset="0"/>
              </a:rPr>
              <a:t>Косса</a:t>
            </a:r>
            <a:r>
              <a:rPr lang="ru-RU" dirty="0" smtClean="0">
                <a:latin typeface="Times New Roman" panose="02020603050405020304" pitchFamily="18" charset="0"/>
                <a:cs typeface="Times New Roman" panose="02020603050405020304" pitchFamily="18" charset="0"/>
              </a:rPr>
              <a:t> им практически недоступны. Дети путают пространственные расположения деталей, отмечаются трудности в предварительной ориентировке в задании.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052502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88</TotalTime>
  <Words>3802</Words>
  <Application>Microsoft Office PowerPoint</Application>
  <PresentationFormat>Широкоэкранный</PresentationFormat>
  <Paragraphs>139</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Calibri</vt:lpstr>
      <vt:lpstr>Calibri Light</vt:lpstr>
      <vt:lpstr>Times New Roman</vt:lpstr>
      <vt:lpstr>Ретро</vt:lpstr>
      <vt:lpstr>ПСИХОДИАГНОСТИКА И ПСИХОКОРРЕКЦИОННЫЕ ТЕХНОЛОГИИ ДЛЯ ДЕТЕЙ С ЦЕРЕБРАЛЬНЫМ ПАРАЛИЧОМ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ПСИХОДИАГНОСТИКА И ПСИХОКОРРЕКЦИОННЫЕ ТЕХНОЛОГИИ ДЛЯ ДЕТЕЙ С ЦЕРЕБРАЛЬНЫМ ПАРАЛИЧОМ</dc:title>
  <dc:creator>usewr</dc:creator>
  <cp:lastModifiedBy>usewr</cp:lastModifiedBy>
  <cp:revision>5</cp:revision>
  <dcterms:created xsi:type="dcterms:W3CDTF">2021-01-25T06:25:03Z</dcterms:created>
  <dcterms:modified xsi:type="dcterms:W3CDTF">2021-01-25T07:53:49Z</dcterms:modified>
</cp:coreProperties>
</file>